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1142999"/>
          </a:xfrm>
        </p:spPr>
        <p:txBody>
          <a:bodyPr/>
          <a:lstStyle/>
          <a:p>
            <a:r>
              <a:rPr lang="en-IN" b="1" dirty="0" smtClean="0">
                <a:solidFill>
                  <a:srgbClr val="0070C0"/>
                </a:solidFill>
              </a:rPr>
              <a:t>AROMATICITY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95800" y="3886200"/>
            <a:ext cx="4114800" cy="1752600"/>
          </a:xfrm>
        </p:spPr>
        <p:txBody>
          <a:bodyPr/>
          <a:lstStyle/>
          <a:p>
            <a:r>
              <a:rPr lang="en-IN" b="1" dirty="0" smtClean="0">
                <a:solidFill>
                  <a:srgbClr val="FF0000"/>
                </a:solidFill>
              </a:rPr>
              <a:t>PRESENTED BY</a:t>
            </a:r>
          </a:p>
          <a:p>
            <a:r>
              <a:rPr lang="en-IN" b="1" dirty="0" smtClean="0">
                <a:solidFill>
                  <a:srgbClr val="FF0000"/>
                </a:solidFill>
              </a:rPr>
              <a:t>LEELAWATI PAIKRA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1142999"/>
          </a:xfrm>
        </p:spPr>
        <p:txBody>
          <a:bodyPr/>
          <a:lstStyle/>
          <a:p>
            <a:r>
              <a:rPr lang="en-IN" b="1" dirty="0" smtClean="0">
                <a:solidFill>
                  <a:srgbClr val="0070C0"/>
                </a:solidFill>
              </a:rPr>
              <a:t>INTRODUCTION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2514600"/>
            <a:ext cx="8382000" cy="3124200"/>
          </a:xfrm>
        </p:spPr>
        <p:txBody>
          <a:bodyPr>
            <a:normAutofit/>
          </a:bodyPr>
          <a:lstStyle/>
          <a:p>
            <a:r>
              <a:rPr lang="en-IN" b="1" dirty="0" err="1" smtClean="0">
                <a:solidFill>
                  <a:srgbClr val="C00000"/>
                </a:solidFill>
              </a:rPr>
              <a:t>Aromaticity</a:t>
            </a:r>
            <a:r>
              <a:rPr lang="en-IN" b="1" dirty="0" smtClean="0">
                <a:solidFill>
                  <a:srgbClr val="C00000"/>
                </a:solidFill>
              </a:rPr>
              <a:t> is a property of cyclic planar structure with pi bonds in resonance that gives increased stability compared to other geometric arrangements with the same set of </a:t>
            </a:r>
            <a:r>
              <a:rPr lang="en-IN" b="1" dirty="0" err="1" smtClean="0">
                <a:solidFill>
                  <a:srgbClr val="C00000"/>
                </a:solidFill>
              </a:rPr>
              <a:t>atoms.Aromatic</a:t>
            </a:r>
            <a:r>
              <a:rPr lang="en-IN" b="1" dirty="0" smtClean="0">
                <a:solidFill>
                  <a:srgbClr val="C00000"/>
                </a:solidFill>
              </a:rPr>
              <a:t> rings are very stable and do not break apart easily.</a:t>
            </a:r>
            <a:endParaRPr lang="en-US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>
                <a:solidFill>
                  <a:srgbClr val="0070C0"/>
                </a:solidFill>
              </a:rPr>
              <a:t>AROMATIC PROPERTIES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 smtClean="0">
                <a:solidFill>
                  <a:srgbClr val="FF0000"/>
                </a:solidFill>
              </a:rPr>
              <a:t>These are 5 or 6 </a:t>
            </a:r>
            <a:r>
              <a:rPr lang="en-IN" b="1" dirty="0" err="1" smtClean="0">
                <a:solidFill>
                  <a:srgbClr val="FF0000"/>
                </a:solidFill>
              </a:rPr>
              <a:t>membered</a:t>
            </a:r>
            <a:r>
              <a:rPr lang="en-IN" b="1" dirty="0" smtClean="0">
                <a:solidFill>
                  <a:srgbClr val="FF0000"/>
                </a:solidFill>
              </a:rPr>
              <a:t> and sometimes 8 </a:t>
            </a:r>
            <a:r>
              <a:rPr lang="en-IN" b="1" dirty="0" err="1" smtClean="0">
                <a:solidFill>
                  <a:srgbClr val="FF0000"/>
                </a:solidFill>
              </a:rPr>
              <a:t>membered</a:t>
            </a:r>
            <a:r>
              <a:rPr lang="en-IN" b="1" dirty="0" smtClean="0">
                <a:solidFill>
                  <a:srgbClr val="FF0000"/>
                </a:solidFill>
              </a:rPr>
              <a:t> cyclic substances.</a:t>
            </a:r>
          </a:p>
          <a:p>
            <a:r>
              <a:rPr lang="en-IN" b="1" dirty="0" smtClean="0">
                <a:solidFill>
                  <a:srgbClr val="FF0000"/>
                </a:solidFill>
              </a:rPr>
              <a:t>The molecules of aromatic compounds are planar and cyclic.</a:t>
            </a:r>
          </a:p>
          <a:p>
            <a:r>
              <a:rPr lang="en-IN" b="1" dirty="0" smtClean="0">
                <a:solidFill>
                  <a:srgbClr val="FF0000"/>
                </a:solidFill>
              </a:rPr>
              <a:t>Their bonds are cyclically delocalised.</a:t>
            </a:r>
          </a:p>
          <a:p>
            <a:r>
              <a:rPr lang="en-IN" b="1" dirty="0" smtClean="0">
                <a:solidFill>
                  <a:srgbClr val="FF0000"/>
                </a:solidFill>
              </a:rPr>
              <a:t>The number of electrons present in their molecules should be as per </a:t>
            </a:r>
            <a:r>
              <a:rPr lang="en-IN" b="1" dirty="0" err="1" smtClean="0">
                <a:solidFill>
                  <a:srgbClr val="FF0000"/>
                </a:solidFill>
              </a:rPr>
              <a:t>Huckel’s</a:t>
            </a:r>
            <a:r>
              <a:rPr lang="en-IN" b="1" dirty="0" smtClean="0">
                <a:solidFill>
                  <a:srgbClr val="FF0000"/>
                </a:solidFill>
              </a:rPr>
              <a:t> rule (4n+2) .where n is an integer ( 0,1,2,3,4.....).</a:t>
            </a:r>
          </a:p>
          <a:p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>
                <a:solidFill>
                  <a:srgbClr val="0070C0"/>
                </a:solidFill>
              </a:rPr>
              <a:t>HUCKEL’S RULE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0"/>
            <a:ext cx="8229600" cy="3078163"/>
          </a:xfrm>
        </p:spPr>
        <p:txBody>
          <a:bodyPr/>
          <a:lstStyle/>
          <a:p>
            <a:r>
              <a:rPr lang="en-IN" b="1" dirty="0" err="1" smtClean="0">
                <a:solidFill>
                  <a:srgbClr val="C00000"/>
                </a:solidFill>
              </a:rPr>
              <a:t>Huckel</a:t>
            </a:r>
            <a:r>
              <a:rPr lang="en-IN" b="1" dirty="0" smtClean="0">
                <a:solidFill>
                  <a:srgbClr val="C00000"/>
                </a:solidFill>
              </a:rPr>
              <a:t> after studying many aromatic </a:t>
            </a:r>
            <a:r>
              <a:rPr lang="en-IN" b="1" dirty="0" err="1" smtClean="0">
                <a:solidFill>
                  <a:srgbClr val="C00000"/>
                </a:solidFill>
              </a:rPr>
              <a:t>compounds,formulated</a:t>
            </a:r>
            <a:r>
              <a:rPr lang="en-IN" b="1" dirty="0" smtClean="0">
                <a:solidFill>
                  <a:srgbClr val="C00000"/>
                </a:solidFill>
              </a:rPr>
              <a:t> a law called </a:t>
            </a:r>
            <a:r>
              <a:rPr lang="en-IN" b="1" dirty="0" err="1" smtClean="0">
                <a:solidFill>
                  <a:srgbClr val="C00000"/>
                </a:solidFill>
              </a:rPr>
              <a:t>Huckel’s</a:t>
            </a:r>
            <a:r>
              <a:rPr lang="en-IN" b="1" dirty="0" smtClean="0">
                <a:solidFill>
                  <a:srgbClr val="C00000"/>
                </a:solidFill>
              </a:rPr>
              <a:t> law (4n+2).</a:t>
            </a:r>
          </a:p>
          <a:p>
            <a:r>
              <a:rPr lang="en-IN" b="1" dirty="0" smtClean="0">
                <a:solidFill>
                  <a:srgbClr val="C00000"/>
                </a:solidFill>
              </a:rPr>
              <a:t>examples – </a:t>
            </a:r>
            <a:r>
              <a:rPr lang="en-IN" b="1" dirty="0" err="1" smtClean="0">
                <a:solidFill>
                  <a:srgbClr val="C00000"/>
                </a:solidFill>
              </a:rPr>
              <a:t>benzene,napthalene,anthracene</a:t>
            </a:r>
            <a:r>
              <a:rPr lang="en-IN" b="1" dirty="0" smtClean="0">
                <a:solidFill>
                  <a:srgbClr val="C00000"/>
                </a:solidFill>
              </a:rPr>
              <a:t>.</a:t>
            </a:r>
            <a:endParaRPr lang="en-US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>
                <a:solidFill>
                  <a:srgbClr val="0070C0"/>
                </a:solidFill>
              </a:rPr>
              <a:t>Examples of </a:t>
            </a:r>
            <a:r>
              <a:rPr lang="en-IN" b="1" dirty="0" err="1" smtClean="0">
                <a:solidFill>
                  <a:srgbClr val="0070C0"/>
                </a:solidFill>
              </a:rPr>
              <a:t>Huckel’s</a:t>
            </a:r>
            <a:r>
              <a:rPr lang="en-IN" b="1" dirty="0" smtClean="0">
                <a:solidFill>
                  <a:srgbClr val="0070C0"/>
                </a:solidFill>
              </a:rPr>
              <a:t> rule</a:t>
            </a:r>
            <a:endParaRPr lang="en-US" b="1" dirty="0">
              <a:solidFill>
                <a:srgbClr val="0070C0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33400" y="2424906"/>
            <a:ext cx="7924800" cy="37472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14400" y="1629569"/>
            <a:ext cx="7315200" cy="4771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>
                <a:solidFill>
                  <a:srgbClr val="C00000"/>
                </a:solidFill>
              </a:rPr>
              <a:t>ANTIAROMATICITY</a:t>
            </a:r>
            <a:endParaRPr lang="en-US" b="1" dirty="0">
              <a:solidFill>
                <a:srgbClr val="C00000"/>
              </a:solidFill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09600" y="1447800"/>
            <a:ext cx="8153400" cy="4571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38200" y="1600200"/>
            <a:ext cx="8000999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127</Words>
  <Application>Microsoft Office PowerPoint</Application>
  <PresentationFormat>On-screen Show (4:3)</PresentationFormat>
  <Paragraphs>15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AROMATICITY</vt:lpstr>
      <vt:lpstr>INTRODUCTION</vt:lpstr>
      <vt:lpstr>AROMATIC PROPERTIES</vt:lpstr>
      <vt:lpstr>HUCKEL’S RULE</vt:lpstr>
      <vt:lpstr>Examples of Huckel’s rule</vt:lpstr>
      <vt:lpstr>Slide 6</vt:lpstr>
      <vt:lpstr>ANTIAROMATICITY</vt:lpstr>
      <vt:lpstr>Slide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AROMATICITY</dc:title>
  <dc:creator>CG-DTE</dc:creator>
  <cp:lastModifiedBy>HP</cp:lastModifiedBy>
  <cp:revision>21</cp:revision>
  <dcterms:created xsi:type="dcterms:W3CDTF">2006-08-16T00:00:00Z</dcterms:created>
  <dcterms:modified xsi:type="dcterms:W3CDTF">2021-07-14T18:08:49Z</dcterms:modified>
</cp:coreProperties>
</file>