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AROMATICITY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3886200"/>
            <a:ext cx="4114800" cy="175260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PRESENTED BY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LEELAWATI PAIKRA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INTRODUCTION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3124200"/>
          </a:xfrm>
        </p:spPr>
        <p:txBody>
          <a:bodyPr>
            <a:normAutofit/>
          </a:bodyPr>
          <a:lstStyle/>
          <a:p>
            <a:r>
              <a:rPr lang="en-IN" b="1" dirty="0" err="1" smtClean="0">
                <a:solidFill>
                  <a:srgbClr val="C00000"/>
                </a:solidFill>
              </a:rPr>
              <a:t>Aromaticity</a:t>
            </a:r>
            <a:r>
              <a:rPr lang="en-IN" b="1" dirty="0" smtClean="0">
                <a:solidFill>
                  <a:srgbClr val="C00000"/>
                </a:solidFill>
              </a:rPr>
              <a:t> is a property of cyclic planar structure with pi bonds in resonance that gives increased stability compared to other geometric arrangements with the same set of </a:t>
            </a:r>
            <a:r>
              <a:rPr lang="en-IN" b="1" dirty="0" err="1" smtClean="0">
                <a:solidFill>
                  <a:srgbClr val="C00000"/>
                </a:solidFill>
              </a:rPr>
              <a:t>atoms.Aromatic</a:t>
            </a:r>
            <a:r>
              <a:rPr lang="en-IN" b="1" dirty="0" smtClean="0">
                <a:solidFill>
                  <a:srgbClr val="C00000"/>
                </a:solidFill>
              </a:rPr>
              <a:t> rings are very stable and do not break apart easily.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AROMATIC PROPERTIES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These are 5 or 6 </a:t>
            </a:r>
            <a:r>
              <a:rPr lang="en-IN" b="1" dirty="0" err="1" smtClean="0">
                <a:solidFill>
                  <a:srgbClr val="FF0000"/>
                </a:solidFill>
              </a:rPr>
              <a:t>membered</a:t>
            </a:r>
            <a:r>
              <a:rPr lang="en-IN" b="1" dirty="0" smtClean="0">
                <a:solidFill>
                  <a:srgbClr val="FF0000"/>
                </a:solidFill>
              </a:rPr>
              <a:t> and sometimes 8 </a:t>
            </a:r>
            <a:r>
              <a:rPr lang="en-IN" b="1" dirty="0" err="1" smtClean="0">
                <a:solidFill>
                  <a:srgbClr val="FF0000"/>
                </a:solidFill>
              </a:rPr>
              <a:t>membered</a:t>
            </a:r>
            <a:r>
              <a:rPr lang="en-IN" b="1" dirty="0" smtClean="0">
                <a:solidFill>
                  <a:srgbClr val="FF0000"/>
                </a:solidFill>
              </a:rPr>
              <a:t> cyclic substances.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The molecules of aromatic compounds are planar and cyclic.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Their bonds are cyclically delocalised.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The number of electrons present in their molecules should be as per </a:t>
            </a:r>
            <a:r>
              <a:rPr lang="en-IN" b="1" dirty="0" err="1" smtClean="0">
                <a:solidFill>
                  <a:srgbClr val="FF0000"/>
                </a:solidFill>
              </a:rPr>
              <a:t>Huckel’s</a:t>
            </a:r>
            <a:r>
              <a:rPr lang="en-IN" b="1" dirty="0" smtClean="0">
                <a:solidFill>
                  <a:srgbClr val="FF0000"/>
                </a:solidFill>
              </a:rPr>
              <a:t> rule (4n+2) .where n is an integer ( 0,1,2,3,4.....).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HUCKEL’S RULE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IN" b="1" dirty="0" err="1" smtClean="0">
                <a:solidFill>
                  <a:srgbClr val="C00000"/>
                </a:solidFill>
              </a:rPr>
              <a:t>Huckel</a:t>
            </a:r>
            <a:r>
              <a:rPr lang="en-IN" b="1" dirty="0" smtClean="0">
                <a:solidFill>
                  <a:srgbClr val="C00000"/>
                </a:solidFill>
              </a:rPr>
              <a:t> after studying many aromatic </a:t>
            </a:r>
            <a:r>
              <a:rPr lang="en-IN" b="1" dirty="0" err="1" smtClean="0">
                <a:solidFill>
                  <a:srgbClr val="C00000"/>
                </a:solidFill>
              </a:rPr>
              <a:t>compounds,formulated</a:t>
            </a:r>
            <a:r>
              <a:rPr lang="en-IN" b="1" dirty="0" smtClean="0">
                <a:solidFill>
                  <a:srgbClr val="C00000"/>
                </a:solidFill>
              </a:rPr>
              <a:t> a law called </a:t>
            </a:r>
            <a:r>
              <a:rPr lang="en-IN" b="1" dirty="0" err="1" smtClean="0">
                <a:solidFill>
                  <a:srgbClr val="C00000"/>
                </a:solidFill>
              </a:rPr>
              <a:t>Huckel’s</a:t>
            </a:r>
            <a:r>
              <a:rPr lang="en-IN" b="1" dirty="0" smtClean="0">
                <a:solidFill>
                  <a:srgbClr val="C00000"/>
                </a:solidFill>
              </a:rPr>
              <a:t> law (4n+2).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examples – </a:t>
            </a:r>
            <a:r>
              <a:rPr lang="en-IN" b="1" dirty="0" err="1" smtClean="0">
                <a:solidFill>
                  <a:srgbClr val="C00000"/>
                </a:solidFill>
              </a:rPr>
              <a:t>benzene,napthalene,anthracene</a:t>
            </a:r>
            <a:r>
              <a:rPr lang="en-IN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Examples of </a:t>
            </a:r>
            <a:r>
              <a:rPr lang="en-IN" b="1" dirty="0" err="1" smtClean="0">
                <a:solidFill>
                  <a:srgbClr val="0070C0"/>
                </a:solidFill>
              </a:rPr>
              <a:t>Huckel’s</a:t>
            </a:r>
            <a:r>
              <a:rPr lang="en-IN" b="1" dirty="0" smtClean="0">
                <a:solidFill>
                  <a:srgbClr val="0070C0"/>
                </a:solidFill>
              </a:rPr>
              <a:t> rule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24906"/>
            <a:ext cx="7924800" cy="374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29569"/>
            <a:ext cx="7315200" cy="477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ANTIAROMATICITY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81534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80009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127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AROMATICITY</vt:lpstr>
      <vt:lpstr>INTRODUCTION</vt:lpstr>
      <vt:lpstr>AROMATIC PROPERTIES</vt:lpstr>
      <vt:lpstr>HUCKEL’S RULE</vt:lpstr>
      <vt:lpstr>Examples of Huckel’s rule</vt:lpstr>
      <vt:lpstr>Slide 6</vt:lpstr>
      <vt:lpstr>ANTIAROMATICITY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AROMATICITY</dc:title>
  <dc:creator>CG-DTE</dc:creator>
  <cp:lastModifiedBy>HP</cp:lastModifiedBy>
  <cp:revision>21</cp:revision>
  <dcterms:created xsi:type="dcterms:W3CDTF">2006-08-16T00:00:00Z</dcterms:created>
  <dcterms:modified xsi:type="dcterms:W3CDTF">2021-07-14T18:08:49Z</dcterms:modified>
</cp:coreProperties>
</file>